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A90B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6F38B6F-420B-4B44-A2B4-73B640B26F08}">
  <a:tblStyle styleId="{96F38B6F-420B-4B44-A2B4-73B640B26F0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895F802C-B987-42FF-9A7E-575DFAE3DCFD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>
          <a:top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band1H>
    <a:band1V>
      <a:tcStyle>
        <a:tcBdr>
          <a:left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1V>
    <a:band2V>
      <a:tcStyle>
        <a:tcBdr>
          <a:left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83" autoAdjust="0"/>
  </p:normalViewPr>
  <p:slideViewPr>
    <p:cSldViewPr snapToGrid="0">
      <p:cViewPr>
        <p:scale>
          <a:sx n="150" d="100"/>
          <a:sy n="150" d="100"/>
        </p:scale>
        <p:origin x="-255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296E5-1709-3140-8A9F-ED1C718F3060}" type="datetimeFigureOut">
              <a:rPr lang="en-US" smtClean="0"/>
              <a:t>7/26/17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C0DB1-E3C9-5E45-BCD8-63AB58624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005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49" cy="34909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1151820" y="4421823"/>
            <a:ext cx="4719457" cy="418909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 txBox="1">
            <a:spLocks noGrp="1"/>
          </p:cNvSpPr>
          <p:nvPr>
            <p:ph type="sldNum" idx="12"/>
          </p:nvPr>
        </p:nvSpPr>
        <p:spPr>
          <a:xfrm>
            <a:off x="6167871" y="8843645"/>
            <a:ext cx="855228" cy="465454"/>
          </a:xfrm>
          <a:prstGeom prst="rect">
            <a:avLst/>
          </a:prstGeom>
          <a:noFill/>
          <a:ln>
            <a:noFill/>
          </a:ln>
        </p:spPr>
        <p:txBody>
          <a:bodyPr lIns="93300" tIns="46650" rIns="93300" bIns="466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5209696"/>
      </p:ext>
    </p:extLst>
  </p:cSld>
  <p:clrMap bg1="lt1" tx1="dk1" bg2="dk2" tx2="lt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1151820" y="4421823"/>
            <a:ext cx="4719457" cy="418909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6076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1151820" y="4421823"/>
            <a:ext cx="4719457" cy="418909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7968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613899" y="6489578"/>
            <a:ext cx="2354417" cy="16522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SzPct val="25000"/>
            </a:pPr>
            <a:r>
              <a:rPr lang="en-US" sz="800" b="1" dirty="0" smtClean="0">
                <a:solidFill>
                  <a:schemeClr val="dk2"/>
                </a:solidFill>
              </a:rPr>
              <a:t>Three Tier Font Framework v1.0 • May 2017 </a:t>
            </a:r>
            <a:r>
              <a:rPr lang="en-US" sz="800" b="1" dirty="0" smtClean="0">
                <a:solidFill>
                  <a:schemeClr val="tx1"/>
                </a:solidFill>
              </a:rPr>
              <a:t>|</a:t>
            </a:r>
            <a:r>
              <a:rPr lang="en-US" sz="800" b="1" dirty="0" smtClean="0">
                <a:solidFill>
                  <a:schemeClr val="dk2"/>
                </a:solidFill>
              </a:rPr>
              <a:t> </a:t>
            </a:r>
            <a:fld id="{00000000-1234-1234-1234-123412341234}" type="slidenum">
              <a:rPr lang="en-US" sz="800" b="1" smtClean="0">
                <a:solidFill>
                  <a:schemeClr val="dk2"/>
                </a:solidFill>
              </a:rPr>
              <a:pPr>
                <a:buSzPct val="25000"/>
              </a:pPr>
              <a:t>‹#›</a:t>
            </a:fld>
            <a:endParaRPr lang="en-US" sz="800" b="1" dirty="0" smtClean="0">
              <a:solidFill>
                <a:schemeClr val="dk2"/>
              </a:solidFill>
            </a:endParaRPr>
          </a:p>
          <a:p>
            <a:pPr>
              <a:buSzPct val="25000"/>
            </a:pPr>
            <a:endParaRPr lang="en-US" sz="800" b="1" dirty="0">
              <a:solidFill>
                <a:schemeClr val="dk2"/>
              </a:solidFill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541337" y="417599"/>
            <a:ext cx="5081586" cy="10968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 sz="3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542925" y="1704975"/>
            <a:ext cx="6059487" cy="3171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541335" y="417600"/>
            <a:ext cx="7688263" cy="774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 sz="3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>
          <a:xfrm>
            <a:off x="6627281" y="6548869"/>
            <a:ext cx="2345951" cy="146172"/>
          </a:xfrm>
          <a:prstGeom prst="rect">
            <a:avLst/>
          </a:prstGeom>
        </p:spPr>
        <p:txBody>
          <a:bodyPr/>
          <a:lstStyle/>
          <a:p>
            <a:pPr>
              <a:buSzPct val="25000"/>
            </a:pPr>
            <a:r>
              <a:rPr lang="en-US" sz="800" b="1" dirty="0" smtClean="0">
                <a:solidFill>
                  <a:schemeClr val="dk2"/>
                </a:solidFill>
              </a:rPr>
              <a:t>Three Tier Font Framework v1.0 • May 2017 | </a:t>
            </a:r>
            <a:fld id="{00000000-1234-1234-1234-123412341234}" type="slidenum">
              <a:rPr lang="en-US" sz="800" b="1" smtClean="0">
                <a:solidFill>
                  <a:schemeClr val="dk2"/>
                </a:solidFill>
              </a:rPr>
              <a:pPr>
                <a:buSzPct val="25000"/>
              </a:pPr>
              <a:t>‹#›</a:t>
            </a:fld>
            <a:endParaRPr lang="en-US" sz="800" b="1" dirty="0" smtClean="0">
              <a:solidFill>
                <a:schemeClr val="dk2"/>
              </a:solidFill>
            </a:endParaRPr>
          </a:p>
          <a:p>
            <a:pPr>
              <a:buSzPct val="25000"/>
            </a:pPr>
            <a:endParaRPr lang="en-US" sz="800" b="1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541337" y="417599"/>
            <a:ext cx="5983288" cy="9063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1"/>
              </a:buClr>
              <a:buFont typeface="Times New Roman"/>
              <a:buNone/>
              <a:defRPr sz="3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534899" y="1704975"/>
            <a:ext cx="6001130" cy="4285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80975" marR="0" lvl="1" indent="-7937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352425" marR="0" lvl="2" indent="-73025" algn="l" rtl="0">
              <a:lnSpc>
                <a:spcPct val="11875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Arial"/>
              <a:buChar char="‒"/>
              <a:defRPr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81050" marR="0" lvl="3" indent="-6350" algn="l" rtl="0">
              <a:lnSpc>
                <a:spcPct val="125000"/>
              </a:lnSpc>
              <a:spcBef>
                <a:spcPts val="0"/>
              </a:spcBef>
              <a:spcAft>
                <a:spcPts val="85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0410" y="6376789"/>
            <a:ext cx="917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138333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="1" smtClean="0">
                <a:solidFill>
                  <a:schemeClr val="dk2"/>
                </a:solidFill>
              </a:rPr>
              <a:t>Three Tier Font Framework v1.0 • May 2017 | 1 </a:t>
            </a:r>
            <a:endParaRPr 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541335" y="220377"/>
            <a:ext cx="7688263" cy="6133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7647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3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Pearson Three-Tier </a:t>
            </a:r>
            <a:r>
              <a:rPr lang="en-US" sz="3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Fonts Strategy </a:t>
            </a:r>
            <a:r>
              <a:rPr lang="en-US" sz="3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(3T)</a:t>
            </a:r>
          </a:p>
        </p:txBody>
      </p:sp>
      <p:sp>
        <p:nvSpPr>
          <p:cNvPr id="196" name="Shape 196"/>
          <p:cNvSpPr/>
          <p:nvPr/>
        </p:nvSpPr>
        <p:spPr>
          <a:xfrm>
            <a:off x="542925" y="968375"/>
            <a:ext cx="2134388" cy="62584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108000" tIns="0" rIns="180000" bIns="1080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lang="en-US" sz="1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Tier One </a:t>
            </a:r>
            <a:r>
              <a:rPr lang="en-US" sz="12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200" b="1" dirty="0">
                <a:solidFill>
                  <a:schemeClr val="lt1"/>
                </a:solidFill>
              </a:rPr>
              <a:t>b</a:t>
            </a:r>
            <a:r>
              <a:rPr lang="en-US" sz="1200" b="1" dirty="0" smtClean="0">
                <a:solidFill>
                  <a:schemeClr val="lt1"/>
                </a:solidFill>
              </a:rPr>
              <a:t>road</a:t>
            </a:r>
            <a:r>
              <a:rPr lang="en-US" sz="12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US" sz="1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buSzPct val="25000"/>
              <a:buNone/>
            </a:pPr>
            <a:r>
              <a:rPr lang="en-US" sz="1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Product Requirements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541335" y="1760264"/>
            <a:ext cx="2135978" cy="41515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buSzPct val="25000"/>
            </a:pPr>
            <a:r>
              <a:rPr lang="en-US" sz="900" dirty="0">
                <a:solidFill>
                  <a:schemeClr val="lt2"/>
                </a:solidFill>
              </a:rPr>
              <a:t>Content includes fonts from the Monotype framework collection </a:t>
            </a:r>
            <a:r>
              <a:rPr lang="en-US" sz="900" dirty="0" smtClean="0">
                <a:solidFill>
                  <a:schemeClr val="lt2"/>
                </a:solidFill>
              </a:rPr>
              <a:t>or Pearson-owned only</a:t>
            </a:r>
            <a:r>
              <a:rPr lang="en-US" sz="900" dirty="0">
                <a:solidFill>
                  <a:schemeClr val="lt2"/>
                </a:solidFill>
              </a:rPr>
              <a:t>. Framework fonts carry cleared rights for all content types and geographies. </a:t>
            </a:r>
            <a:r>
              <a:rPr lang="en-US" sz="900" dirty="0" smtClean="0">
                <a:solidFill>
                  <a:schemeClr val="lt2"/>
                </a:solidFill>
              </a:rPr>
              <a:t>Full </a:t>
            </a:r>
            <a:r>
              <a:rPr lang="en-US" sz="900" dirty="0">
                <a:solidFill>
                  <a:schemeClr val="lt2"/>
                </a:solidFill>
              </a:rPr>
              <a:t>re-use </a:t>
            </a:r>
            <a:r>
              <a:rPr lang="en-US" sz="900" dirty="0" smtClean="0">
                <a:solidFill>
                  <a:schemeClr val="lt2"/>
                </a:solidFill>
              </a:rPr>
              <a:t>potential</a:t>
            </a:r>
          </a:p>
          <a:p>
            <a:pPr lvl="0">
              <a:buSzPct val="25000"/>
            </a:pPr>
            <a:endParaRPr lang="en-US" sz="900" dirty="0">
              <a:solidFill>
                <a:schemeClr val="lt2"/>
              </a:solidFill>
            </a:endParaRPr>
          </a:p>
          <a:p>
            <a:pPr lvl="0">
              <a:buSzPct val="25000"/>
            </a:pPr>
            <a:r>
              <a:rPr lang="en-US" sz="900" dirty="0" smtClean="0">
                <a:solidFill>
                  <a:schemeClr val="lt2"/>
                </a:solidFill>
              </a:rPr>
              <a:t>The 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greatest flexibility – business can share and repurpose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content </a:t>
            </a:r>
            <a:r>
              <a:rPr lang="en-US" sz="900" dirty="0" smtClean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internally 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within the confines of the license, enables a broad range of uses and versions across channels. Tier One is the preferred strategy as these rights are best suited to meet Pearson-wide business needs.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Choose this tier if your product or content: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b="1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will be globally distributed or distributed into more than one territory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b="1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is likely to be adapted, versioned or where licensing opportunities exist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b="1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is likely to be delivered in multiple formats – print and digital – and through different channels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b="1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is not reliant on the use of authentic materials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b="1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has high reuse value – new </a:t>
            </a:r>
            <a:r>
              <a:rPr lang="en-US" sz="90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programmes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, products and services could pick up content in whole or in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part</a:t>
            </a:r>
            <a:endParaRPr lang="en-US" sz="9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8" name="Shape 198"/>
          <p:cNvCxnSpPr/>
          <p:nvPr/>
        </p:nvCxnSpPr>
        <p:spPr>
          <a:xfrm>
            <a:off x="3107616" y="1008134"/>
            <a:ext cx="34819" cy="5159583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9" name="Shape 199"/>
          <p:cNvCxnSpPr/>
          <p:nvPr/>
        </p:nvCxnSpPr>
        <p:spPr>
          <a:xfrm>
            <a:off x="6139260" y="977900"/>
            <a:ext cx="37161" cy="5189816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0" name="Shape 200"/>
          <p:cNvSpPr/>
          <p:nvPr/>
        </p:nvSpPr>
        <p:spPr>
          <a:xfrm>
            <a:off x="3572978" y="977900"/>
            <a:ext cx="2135978" cy="5876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108000" tIns="0" rIns="180000" bIns="1080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Tier Two </a:t>
            </a:r>
            <a:r>
              <a:rPr lang="en-US" sz="12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200" b="1" dirty="0">
                <a:solidFill>
                  <a:schemeClr val="lt1"/>
                </a:solidFill>
              </a:rPr>
              <a:t>f</a:t>
            </a:r>
            <a:r>
              <a:rPr lang="en-US" sz="1200" b="1" dirty="0" smtClean="0">
                <a:solidFill>
                  <a:schemeClr val="lt1"/>
                </a:solidFill>
              </a:rPr>
              <a:t>lexible</a:t>
            </a:r>
            <a:r>
              <a:rPr lang="en-US" sz="12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US" sz="12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Product Requirements</a:t>
            </a:r>
          </a:p>
        </p:txBody>
      </p:sp>
      <p:sp>
        <p:nvSpPr>
          <p:cNvPr id="201" name="Shape 201"/>
          <p:cNvSpPr/>
          <p:nvPr/>
        </p:nvSpPr>
        <p:spPr>
          <a:xfrm>
            <a:off x="6533703" y="968375"/>
            <a:ext cx="2135978" cy="625848"/>
          </a:xfrm>
          <a:prstGeom prst="rect">
            <a:avLst/>
          </a:prstGeom>
          <a:solidFill>
            <a:srgbClr val="0380A4"/>
          </a:solidFill>
          <a:ln>
            <a:noFill/>
          </a:ln>
        </p:spPr>
        <p:txBody>
          <a:bodyPr lIns="108000" tIns="0" rIns="180000" bIns="1080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Tier Three </a:t>
            </a:r>
            <a:r>
              <a:rPr lang="en-US" sz="12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(specific</a:t>
            </a:r>
            <a:r>
              <a:rPr lang="en-US" sz="1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Product Requirements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3572739" y="1760264"/>
            <a:ext cx="2136216" cy="45643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buSzPct val="25000"/>
            </a:pPr>
            <a:r>
              <a:rPr lang="en-US" sz="900" dirty="0">
                <a:solidFill>
                  <a:schemeClr val="lt2"/>
                </a:solidFill>
              </a:rPr>
              <a:t>Content includes fonts licensed for specific content types (</a:t>
            </a:r>
            <a:r>
              <a:rPr lang="en-US" sz="900" dirty="0" err="1">
                <a:solidFill>
                  <a:schemeClr val="lt2"/>
                </a:solidFill>
              </a:rPr>
              <a:t>eg</a:t>
            </a:r>
            <a:r>
              <a:rPr lang="en-US" sz="900" dirty="0">
                <a:solidFill>
                  <a:schemeClr val="lt2"/>
                </a:solidFill>
              </a:rPr>
              <a:t>: print, </a:t>
            </a:r>
            <a:r>
              <a:rPr lang="en-US" sz="900" dirty="0" smtClean="0">
                <a:solidFill>
                  <a:schemeClr val="lt2"/>
                </a:solidFill>
              </a:rPr>
              <a:t>LMS, eBook</a:t>
            </a:r>
            <a:r>
              <a:rPr lang="en-US" sz="900" dirty="0">
                <a:solidFill>
                  <a:schemeClr val="lt2"/>
                </a:solidFill>
              </a:rPr>
              <a:t>) or specific geography</a:t>
            </a:r>
            <a:r>
              <a:rPr lang="en-US" sz="900" dirty="0" smtClean="0">
                <a:solidFill>
                  <a:schemeClr val="lt2"/>
                </a:solidFill>
              </a:rPr>
              <a:t>. </a:t>
            </a:r>
            <a:r>
              <a:rPr lang="en-US" sz="900" dirty="0">
                <a:solidFill>
                  <a:schemeClr val="lt2"/>
                </a:solidFill>
              </a:rPr>
              <a:t>Fonts can be used in any title of the relevant content </a:t>
            </a:r>
            <a:r>
              <a:rPr lang="en-US" sz="900" dirty="0" smtClean="0">
                <a:solidFill>
                  <a:schemeClr val="lt2"/>
                </a:solidFill>
              </a:rPr>
              <a:t>type. Limited </a:t>
            </a:r>
            <a:r>
              <a:rPr lang="en-US" sz="900" dirty="0">
                <a:solidFill>
                  <a:schemeClr val="lt2"/>
                </a:solidFill>
              </a:rPr>
              <a:t>re-use </a:t>
            </a:r>
            <a:r>
              <a:rPr lang="en-US" sz="900" dirty="0" smtClean="0">
                <a:solidFill>
                  <a:schemeClr val="lt2"/>
                </a:solidFill>
              </a:rPr>
              <a:t>potential. Additional </a:t>
            </a:r>
            <a:r>
              <a:rPr lang="en-US" sz="900" dirty="0">
                <a:solidFill>
                  <a:schemeClr val="lt2"/>
                </a:solidFill>
              </a:rPr>
              <a:t>license cost may </a:t>
            </a:r>
            <a:r>
              <a:rPr lang="en-US" sz="900" dirty="0" smtClean="0">
                <a:solidFill>
                  <a:schemeClr val="lt2"/>
                </a:solidFill>
              </a:rPr>
              <a:t>apply.</a:t>
            </a:r>
          </a:p>
          <a:p>
            <a:pPr lvl="0">
              <a:buSzPct val="25000"/>
            </a:pPr>
            <a:endParaRPr lang="en-US" sz="900" dirty="0">
              <a:solidFill>
                <a:schemeClr val="lt2"/>
              </a:solidFill>
            </a:endParaRPr>
          </a:p>
          <a:p>
            <a:pPr lvl="0">
              <a:buSzPct val="25000"/>
            </a:pPr>
            <a:r>
              <a:rPr lang="en-US" sz="900" dirty="0" smtClean="0">
                <a:solidFill>
                  <a:schemeClr val="lt2"/>
                </a:solidFill>
              </a:rPr>
              <a:t>Limited 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flexibility, restricting certain uses, requiring specific tracking but permitting the most common uses for potentially global products.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Choose this tier if your product or content: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-US" sz="900" dirty="0" smtClean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 may be 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globally distributed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as single content type, but may be limited to 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one territory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 is likely to be adapted, versioned only within the </a:t>
            </a:r>
            <a:r>
              <a:rPr lang="en-US" sz="90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programme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/ product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family, unless limited by geography</a:t>
            </a:r>
            <a:endParaRPr lang="en-US" sz="9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 </a:t>
            </a:r>
            <a:r>
              <a:rPr lang="en-US" sz="900" dirty="0" smtClean="0">
                <a:solidFill>
                  <a:schemeClr val="lt2"/>
                </a:solidFill>
              </a:rPr>
              <a:t>likely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delivered 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single format 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print, eBook, or LMS</a:t>
            </a:r>
            <a:endParaRPr lang="en-US" sz="9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 requires very specific authentic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materials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 has low re-use value – it is unlikely that new </a:t>
            </a:r>
            <a:r>
              <a:rPr lang="en-US" sz="90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programmes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, products and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services 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would pick up content in whole or in part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6533703" y="1760264"/>
            <a:ext cx="2135976" cy="44055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buSzPct val="25000"/>
            </a:pPr>
            <a:r>
              <a:rPr lang="en-US" sz="900" dirty="0">
                <a:solidFill>
                  <a:schemeClr val="lt2"/>
                </a:solidFill>
              </a:rPr>
              <a:t>Content includes fonts licensed specifically for a </a:t>
            </a:r>
            <a:r>
              <a:rPr lang="en-US" sz="900" dirty="0" smtClean="0">
                <a:solidFill>
                  <a:schemeClr val="lt2"/>
                </a:solidFill>
              </a:rPr>
              <a:t>specific title </a:t>
            </a:r>
            <a:r>
              <a:rPr lang="en-US" sz="900" dirty="0">
                <a:solidFill>
                  <a:schemeClr val="lt2"/>
                </a:solidFill>
              </a:rPr>
              <a:t>and content </a:t>
            </a:r>
            <a:r>
              <a:rPr lang="en-US" sz="900" dirty="0" smtClean="0">
                <a:solidFill>
                  <a:schemeClr val="lt2"/>
                </a:solidFill>
              </a:rPr>
              <a:t>type (</a:t>
            </a:r>
            <a:r>
              <a:rPr lang="en-US" sz="900" dirty="0" err="1" smtClean="0">
                <a:solidFill>
                  <a:schemeClr val="lt2"/>
                </a:solidFill>
              </a:rPr>
              <a:t>eg</a:t>
            </a:r>
            <a:r>
              <a:rPr lang="en-US" sz="900" dirty="0" smtClean="0">
                <a:solidFill>
                  <a:schemeClr val="lt2"/>
                </a:solidFill>
              </a:rPr>
              <a:t>: eBook or </a:t>
            </a:r>
            <a:r>
              <a:rPr lang="en-US" sz="900" dirty="0" smtClean="0">
                <a:solidFill>
                  <a:schemeClr val="lt2"/>
                </a:solidFill>
              </a:rPr>
              <a:t>Courseware only</a:t>
            </a:r>
            <a:r>
              <a:rPr lang="en-US" sz="900" dirty="0" smtClean="0">
                <a:solidFill>
                  <a:schemeClr val="lt2"/>
                </a:solidFill>
              </a:rPr>
              <a:t>). </a:t>
            </a:r>
            <a:r>
              <a:rPr lang="en-US" sz="900" dirty="0">
                <a:solidFill>
                  <a:schemeClr val="lt2"/>
                </a:solidFill>
              </a:rPr>
              <a:t>Fonts may not be used in any other title or content type. </a:t>
            </a:r>
            <a:r>
              <a:rPr lang="en-US" sz="900" dirty="0" smtClean="0">
                <a:solidFill>
                  <a:schemeClr val="lt2"/>
                </a:solidFill>
              </a:rPr>
              <a:t>No </a:t>
            </a:r>
            <a:r>
              <a:rPr lang="en-US" sz="900" dirty="0">
                <a:solidFill>
                  <a:schemeClr val="lt2"/>
                </a:solidFill>
              </a:rPr>
              <a:t>re-use </a:t>
            </a:r>
            <a:r>
              <a:rPr lang="en-US" sz="900" dirty="0" smtClean="0">
                <a:solidFill>
                  <a:schemeClr val="lt2"/>
                </a:solidFill>
              </a:rPr>
              <a:t>potential. Additional </a:t>
            </a:r>
            <a:r>
              <a:rPr lang="en-US" sz="900" dirty="0">
                <a:solidFill>
                  <a:schemeClr val="lt2"/>
                </a:solidFill>
              </a:rPr>
              <a:t>license cost </a:t>
            </a:r>
            <a:r>
              <a:rPr lang="en-US" sz="900" dirty="0" smtClean="0">
                <a:solidFill>
                  <a:schemeClr val="lt2"/>
                </a:solidFill>
              </a:rPr>
              <a:t>will apply</a:t>
            </a:r>
            <a:r>
              <a:rPr lang="en-US" sz="900" dirty="0">
                <a:solidFill>
                  <a:schemeClr val="lt2"/>
                </a:solidFill>
              </a:rPr>
              <a:t>.</a:t>
            </a:r>
            <a:endParaRPr lang="en-US" sz="900" dirty="0" smtClean="0">
              <a:solidFill>
                <a:schemeClr val="lt2"/>
              </a:solidFill>
            </a:endParaRPr>
          </a:p>
          <a:p>
            <a:pPr lvl="0">
              <a:buSzPct val="25000"/>
            </a:pPr>
            <a:endParaRPr lang="en-US" sz="900" dirty="0">
              <a:solidFill>
                <a:schemeClr val="lt2"/>
              </a:solidFill>
            </a:endParaRPr>
          </a:p>
          <a:p>
            <a:pPr lvl="0">
              <a:buSzPct val="25000"/>
            </a:pP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No 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sharing or re-purposing of content. </a:t>
            </a:r>
            <a:endParaRPr lang="en-US" sz="900" dirty="0" smtClean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SzPct val="25000"/>
            </a:pPr>
            <a:endParaRPr lang="en-US" sz="9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Facilitates products confined to local and/or specific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markets or title, 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providing a menu of particular options. Select in full consideration of both market / distribution needs and the type of copyright holder content required (typically, local content specific to the regional market).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Choose this tier if your product or content: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 will only be sold or distributed into a single country or region or a specific channel for life of the product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 has limited components that are known, named and specified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 is reliant on specific authentic 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materials (</a:t>
            </a:r>
            <a:r>
              <a:rPr lang="en-US" sz="900" dirty="0" err="1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eg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: Linguistics only)</a:t>
            </a:r>
            <a:endParaRPr lang="en-US" sz="9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5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✓ has no re-use value – in other </a:t>
            </a:r>
            <a:r>
              <a:rPr lang="en-US" sz="900" dirty="0" err="1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programmes</a:t>
            </a:r>
            <a:r>
              <a:rPr lang="en-US" sz="900" dirty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, products, and services, including any usually standard ones (e.g., custom </a:t>
            </a:r>
            <a:r>
              <a:rPr lang="en-US" sz="900" dirty="0" err="1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programmes</a:t>
            </a:r>
            <a:r>
              <a:rPr lang="en-US" sz="900" dirty="0" smtClean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US" sz="900" dirty="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8659" y="6492449"/>
            <a:ext cx="2824173" cy="246221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pPr algn="r"/>
            <a:r>
              <a:rPr lang="en-US" sz="1000" b="1" dirty="0">
                <a:solidFill>
                  <a:schemeClr val="dk2"/>
                </a:solidFill>
              </a:rPr>
              <a:t>Three Tier Font </a:t>
            </a:r>
            <a:r>
              <a:rPr lang="en-US" sz="1000" b="1" dirty="0" smtClean="0">
                <a:solidFill>
                  <a:schemeClr val="dk2"/>
                </a:solidFill>
              </a:rPr>
              <a:t>Strategy v1.0 </a:t>
            </a:r>
            <a:r>
              <a:rPr lang="en-US" sz="1000" b="1" dirty="0">
                <a:solidFill>
                  <a:schemeClr val="dk2"/>
                </a:solidFill>
              </a:rPr>
              <a:t>• </a:t>
            </a:r>
            <a:r>
              <a:rPr lang="en-US" sz="1000" b="1" dirty="0" smtClean="0">
                <a:solidFill>
                  <a:schemeClr val="dk2"/>
                </a:solidFill>
              </a:rPr>
              <a:t>July </a:t>
            </a:r>
            <a:r>
              <a:rPr lang="en-US" sz="1000" b="1" dirty="0" smtClean="0">
                <a:solidFill>
                  <a:schemeClr val="dk2"/>
                </a:solidFill>
              </a:rPr>
              <a:t>2017 </a:t>
            </a:r>
            <a:r>
              <a:rPr lang="en-US" sz="1000" b="1" dirty="0">
                <a:solidFill>
                  <a:schemeClr val="dk2"/>
                </a:solidFill>
              </a:rPr>
              <a:t>| </a:t>
            </a:r>
            <a:fld id="{00000000-1234-1234-1234-123412341234}" type="slidenum">
              <a:rPr lang="en-US" sz="1000" b="1">
                <a:solidFill>
                  <a:schemeClr val="dk2"/>
                </a:solidFill>
              </a:rPr>
              <a:pPr algn="r"/>
              <a:t>1</a:t>
            </a:fld>
            <a:endParaRPr lang="en-US" sz="1000" b="1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175627" y="169206"/>
            <a:ext cx="8175149" cy="10968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Three-Tier </a:t>
            </a:r>
            <a:r>
              <a:rPr lang="en-US" sz="32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Fonts Strategy Breakdown</a:t>
            </a:r>
            <a:endParaRPr lang="en-US" sz="32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13" name="Shape 213"/>
          <p:cNvGraphicFramePr/>
          <p:nvPr>
            <p:extLst>
              <p:ext uri="{D42A27DB-BD31-4B8C-83A1-F6EECF244321}">
                <p14:modId xmlns:p14="http://schemas.microsoft.com/office/powerpoint/2010/main" val="1245922402"/>
              </p:ext>
            </p:extLst>
          </p:nvPr>
        </p:nvGraphicFramePr>
        <p:xfrm>
          <a:off x="0" y="948579"/>
          <a:ext cx="9144000" cy="4973694"/>
        </p:xfrm>
        <a:graphic>
          <a:graphicData uri="http://schemas.openxmlformats.org/drawingml/2006/table">
            <a:tbl>
              <a:tblPr firstRow="1" bandRow="1">
                <a:noFill/>
                <a:tableStyleId>{96F38B6F-420B-4B44-A2B4-73B640B26F08}</a:tableStyleId>
              </a:tblPr>
              <a:tblGrid>
                <a:gridCol w="1703975"/>
                <a:gridCol w="2515600"/>
                <a:gridCol w="2562225"/>
                <a:gridCol w="2362200"/>
              </a:tblGrid>
              <a:tr h="316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000" b="1"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>
                          <a:solidFill>
                            <a:srgbClr val="003057"/>
                          </a:solidFill>
                        </a:rPr>
                        <a:t>Tier 1 </a:t>
                      </a:r>
                      <a:r>
                        <a:rPr lang="en-US" sz="1000" b="1" dirty="0" smtClean="0">
                          <a:solidFill>
                            <a:srgbClr val="003057"/>
                          </a:solidFill>
                        </a:rPr>
                        <a:t>Broad</a:t>
                      </a:r>
                      <a:endParaRPr lang="en-US" sz="1000" b="1" dirty="0">
                        <a:solidFill>
                          <a:srgbClr val="003057"/>
                        </a:solidFill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>
                          <a:solidFill>
                            <a:srgbClr val="003057"/>
                          </a:solidFill>
                        </a:rPr>
                        <a:t>Tier 2 </a:t>
                      </a:r>
                      <a:r>
                        <a:rPr lang="en-US" sz="1000" b="1" dirty="0" smtClean="0">
                          <a:solidFill>
                            <a:srgbClr val="003057"/>
                          </a:solidFill>
                        </a:rPr>
                        <a:t>Flexible</a:t>
                      </a:r>
                      <a:endParaRPr lang="en-US" sz="1000" b="1" dirty="0">
                        <a:solidFill>
                          <a:srgbClr val="003057"/>
                        </a:solidFill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>
                          <a:solidFill>
                            <a:srgbClr val="003057"/>
                          </a:solidFill>
                        </a:rPr>
                        <a:t>Tier </a:t>
                      </a:r>
                      <a:r>
                        <a:rPr lang="en-US" sz="1000" b="1" dirty="0" smtClean="0">
                          <a:solidFill>
                            <a:srgbClr val="003057"/>
                          </a:solidFill>
                        </a:rPr>
                        <a:t>3 </a:t>
                      </a:r>
                      <a:r>
                        <a:rPr lang="en-US" sz="1000" b="1" dirty="0">
                          <a:solidFill>
                            <a:srgbClr val="003057"/>
                          </a:solidFill>
                        </a:rPr>
                        <a:t>Specific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3699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>
                          <a:solidFill>
                            <a:srgbClr val="003057"/>
                          </a:solidFill>
                        </a:rPr>
                        <a:t>Terms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Pearson Educational products</a:t>
                      </a:r>
                      <a:r>
                        <a:rPr lang="en-US" sz="90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 Across products.</a:t>
                      </a:r>
                      <a:endParaRPr lang="en-US" sz="90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2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900" dirty="0" smtClean="0">
                          <a:solidFill>
                            <a:schemeClr val="lt2"/>
                          </a:solidFill>
                        </a:rPr>
                        <a:t>Specific content types (</a:t>
                      </a:r>
                      <a:r>
                        <a:rPr lang="en-US" sz="900" dirty="0" err="1" smtClean="0">
                          <a:solidFill>
                            <a:schemeClr val="lt2"/>
                          </a:solidFill>
                        </a:rPr>
                        <a:t>eg</a:t>
                      </a:r>
                      <a:r>
                        <a:rPr lang="en-US" sz="900" dirty="0" smtClean="0">
                          <a:solidFill>
                            <a:schemeClr val="lt2"/>
                          </a:solidFill>
                        </a:rPr>
                        <a:t>: print, LMS, e-book) or Geography</a:t>
                      </a:r>
                      <a:endParaRPr lang="en-US" sz="90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Specific </a:t>
                      </a:r>
                      <a:r>
                        <a:rPr lang="en-US" sz="90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uses: format, title, territory</a:t>
                      </a:r>
                      <a:endParaRPr lang="en-US" sz="90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Users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Available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via font management compliance servers to Pearson internal content producers; and to s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ubsidiaries, affiliates, and 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third-party subscribers of the Pearson/Monotype Collection</a:t>
                      </a:r>
                      <a:r>
                        <a:rPr lang="en-US" sz="900" i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lang="en-US" sz="900" i="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Pearson entity (Business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or Geography)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initiating the license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;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and to s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ubsidiaries, affiliates, and 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third-party vendors procuring their own licenses</a:t>
                      </a:r>
                      <a:r>
                        <a:rPr lang="en-US" sz="900" i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lang="en-US" sz="900" i="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Pearson entity (Business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or Geography)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initiating the license;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and to s</a:t>
                      </a:r>
                      <a:r>
                        <a:rPr lang="en-US" sz="90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ubsidiaries, affiliates, and </a:t>
                      </a:r>
                      <a:r>
                        <a:rPr lang="en-US" sz="900" baseline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third-party vendors procuring their own licenses</a:t>
                      </a:r>
                      <a:r>
                        <a:rPr lang="en-US" sz="900" i="0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lang="en-US" sz="900" i="0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>
                          <a:solidFill>
                            <a:schemeClr val="lt2"/>
                          </a:solidFill>
                        </a:rPr>
                        <a:t>Format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Any content type</a:t>
                      </a:r>
                      <a:endParaRPr lang="en-US" sz="90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Print,</a:t>
                      </a:r>
                      <a:r>
                        <a:rPr lang="en-US" sz="900" baseline="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and/or </a:t>
                      </a:r>
                      <a:r>
                        <a:rPr lang="en-US" sz="90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eBook, and/or LMS</a:t>
                      </a:r>
                      <a:endParaRPr lang="en-US" sz="90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Print,</a:t>
                      </a:r>
                      <a:r>
                        <a:rPr lang="en-US" sz="900" baseline="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or </a:t>
                      </a:r>
                      <a:r>
                        <a:rPr lang="en-US" sz="90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eBook, or LMS</a:t>
                      </a:r>
                      <a:endParaRPr lang="en-US" sz="90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>
                          <a:solidFill>
                            <a:schemeClr val="lt2"/>
                          </a:solidFill>
                        </a:rPr>
                        <a:t>Territory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Worldwide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Worldwide or limited territory</a:t>
                      </a:r>
                      <a:endParaRPr lang="en-US" sz="90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Territory/Region </a:t>
                      </a:r>
                      <a:r>
                        <a:rPr lang="en-US" sz="90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specific</a:t>
                      </a:r>
                      <a:endParaRPr lang="en-US" sz="90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>
                          <a:solidFill>
                            <a:schemeClr val="lt2"/>
                          </a:solidFill>
                        </a:rPr>
                        <a:t>Program / Product Identifier </a:t>
                      </a:r>
                      <a:r>
                        <a:rPr lang="en-US" sz="1000" b="0" dirty="0">
                          <a:solidFill>
                            <a:schemeClr val="lt2"/>
                          </a:solidFill>
                        </a:rPr>
                        <a:t>(that which initiates the license)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Program/Product</a:t>
                      </a: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Program/Product</a:t>
                      </a: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Program/Product</a:t>
                      </a: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00" b="1" dirty="0">
                          <a:solidFill>
                            <a:srgbClr val="FBFCC8"/>
                          </a:solidFill>
                        </a:rPr>
                        <a:t>Editions / Revisions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 smtClean="0">
                          <a:solidFill>
                            <a:srgbClr val="FBFCC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All</a:t>
                      </a:r>
                      <a:endParaRPr lang="en-US" sz="900" dirty="0">
                        <a:solidFill>
                          <a:srgbClr val="FBFCC8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 smtClean="0">
                          <a:solidFill>
                            <a:srgbClr val="FBFCC8"/>
                          </a:solidFill>
                        </a:rPr>
                        <a:t>All</a:t>
                      </a:r>
                      <a:endParaRPr lang="en-US" sz="900" dirty="0">
                        <a:solidFill>
                          <a:srgbClr val="FBFCC8"/>
                        </a:solidFill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dirty="0" smtClean="0">
                          <a:solidFill>
                            <a:srgbClr val="FBFCC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All, as long as remains in Title</a:t>
                      </a:r>
                      <a:r>
                        <a:rPr lang="en-US" sz="900" baseline="0" dirty="0" smtClean="0">
                          <a:solidFill>
                            <a:srgbClr val="FBFCC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or Geography</a:t>
                      </a:r>
                      <a:endParaRPr lang="en-US" sz="900" dirty="0">
                        <a:solidFill>
                          <a:srgbClr val="FBFCC8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b="1" dirty="0" smtClean="0">
                          <a:solidFill>
                            <a:srgbClr val="00305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Contract </a:t>
                      </a:r>
                      <a:r>
                        <a:rPr lang="en-US" sz="920" b="1" dirty="0">
                          <a:solidFill>
                            <a:srgbClr val="00305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Duration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Unlimited</a:t>
                      </a:r>
                      <a:endParaRPr lang="en-US" sz="92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Print product fonts are unlimited; embedded</a:t>
                      </a:r>
                      <a:r>
                        <a:rPr lang="en-US" sz="920" baseline="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licenses can be on annualized subscription.</a:t>
                      </a:r>
                      <a:endParaRPr lang="en-US" sz="92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Print product fonts are unlimited; embedded</a:t>
                      </a:r>
                      <a:r>
                        <a:rPr lang="en-US" sz="920" baseline="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licenses can be on annualized subscription.</a:t>
                      </a:r>
                      <a:endParaRPr lang="en-US" sz="92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b="1" dirty="0" smtClean="0">
                          <a:solidFill>
                            <a:srgbClr val="00305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Quantity </a:t>
                      </a:r>
                      <a:r>
                        <a:rPr lang="en-US" sz="920" b="1" dirty="0">
                          <a:solidFill>
                            <a:srgbClr val="00305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Limits </a:t>
                      </a:r>
                      <a:r>
                        <a:rPr lang="en-US" sz="920" b="0" dirty="0">
                          <a:solidFill>
                            <a:srgbClr val="00305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(includes print and electronic)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Unlimited</a:t>
                      </a: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May</a:t>
                      </a:r>
                      <a:r>
                        <a:rPr lang="en-US" sz="920" baseline="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be limited for LMS</a:t>
                      </a:r>
                      <a:endParaRPr lang="en-US" sz="92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May</a:t>
                      </a:r>
                      <a:r>
                        <a:rPr lang="en-US" sz="920" baseline="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be limited for LMS</a:t>
                      </a:r>
                      <a:endParaRPr lang="en-US" sz="92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b="1" dirty="0">
                          <a:solidFill>
                            <a:srgbClr val="003057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Promotional Use Allowed</a:t>
                      </a: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Unlimited</a:t>
                      </a:r>
                      <a:endParaRPr lang="en-US" sz="92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Limited</a:t>
                      </a:r>
                      <a:r>
                        <a:rPr lang="en-US" sz="920" baseline="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to the regional license terms dependent on the IP owner (foundry)</a:t>
                      </a:r>
                      <a:endParaRPr lang="en-US" sz="92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Limited</a:t>
                      </a:r>
                      <a:r>
                        <a:rPr lang="en-US" sz="920" baseline="0" dirty="0" smtClean="0">
                          <a:solidFill>
                            <a:schemeClr val="lt2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to the regional license terms dependent on the IP owner (foundry)</a:t>
                      </a:r>
                      <a:endParaRPr lang="en-US" sz="920" dirty="0">
                        <a:solidFill>
                          <a:schemeClr val="lt2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Exclusivity</a:t>
                      </a:r>
                      <a:endParaRPr lang="en-US" sz="920" b="1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Rights do not allow Pearson exclusive use of the assets.</a:t>
                      </a: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Rights do not allow Pearson exclusive use of the assets.</a:t>
                      </a: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20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Rights do not allow Pearson exclusive use of the assets.</a:t>
                      </a:r>
                    </a:p>
                  </a:txBody>
                  <a:tcPr marL="91450" marR="91450" marT="45725" marB="45725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118659" y="6492449"/>
            <a:ext cx="2824173" cy="246221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pPr algn="r"/>
            <a:r>
              <a:rPr lang="en-US" sz="1000" b="1" dirty="0">
                <a:solidFill>
                  <a:schemeClr val="dk2"/>
                </a:solidFill>
              </a:rPr>
              <a:t>Three Tier Font </a:t>
            </a:r>
            <a:r>
              <a:rPr lang="en-US" sz="1000" b="1" dirty="0" smtClean="0">
                <a:solidFill>
                  <a:schemeClr val="dk2"/>
                </a:solidFill>
              </a:rPr>
              <a:t>Strategy v1.0 </a:t>
            </a:r>
            <a:r>
              <a:rPr lang="en-US" sz="1000" b="1" dirty="0">
                <a:solidFill>
                  <a:schemeClr val="dk2"/>
                </a:solidFill>
              </a:rPr>
              <a:t>• </a:t>
            </a:r>
            <a:r>
              <a:rPr lang="en-US" sz="1000" b="1" dirty="0" smtClean="0">
                <a:solidFill>
                  <a:schemeClr val="dk2"/>
                </a:solidFill>
              </a:rPr>
              <a:t>July </a:t>
            </a:r>
            <a:r>
              <a:rPr lang="en-US" sz="1000" b="1" dirty="0" smtClean="0">
                <a:solidFill>
                  <a:schemeClr val="dk2"/>
                </a:solidFill>
              </a:rPr>
              <a:t>2017 </a:t>
            </a:r>
            <a:r>
              <a:rPr lang="en-US" sz="1000" b="1" dirty="0">
                <a:solidFill>
                  <a:schemeClr val="dk2"/>
                </a:solidFill>
              </a:rPr>
              <a:t>| </a:t>
            </a:r>
            <a:fld id="{00000000-1234-1234-1234-123412341234}" type="slidenum">
              <a:rPr lang="en-US" sz="1000" b="1">
                <a:solidFill>
                  <a:schemeClr val="dk2"/>
                </a:solidFill>
              </a:rPr>
              <a:pPr algn="r"/>
              <a:t>2</a:t>
            </a:fld>
            <a:endParaRPr lang="en-US" sz="1000" b="1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arson">
  <a:themeElements>
    <a:clrScheme name="Pearson">
      <a:dk1>
        <a:srgbClr val="007FA3"/>
      </a:dk1>
      <a:lt1>
        <a:srgbClr val="FFFFFF"/>
      </a:lt1>
      <a:dk2>
        <a:srgbClr val="003057"/>
      </a:dk2>
      <a:lt2>
        <a:srgbClr val="000000"/>
      </a:lt2>
      <a:accent1>
        <a:srgbClr val="007FA3"/>
      </a:accent1>
      <a:accent2>
        <a:srgbClr val="008638"/>
      </a:accent2>
      <a:accent3>
        <a:srgbClr val="D2DB0E"/>
      </a:accent3>
      <a:accent4>
        <a:srgbClr val="505759"/>
      </a:accent4>
      <a:accent5>
        <a:srgbClr val="005A70"/>
      </a:accent5>
      <a:accent6>
        <a:srgbClr val="D4EAE4"/>
      </a:accent6>
      <a:hlink>
        <a:srgbClr val="007FA3"/>
      </a:hlink>
      <a:folHlink>
        <a:srgbClr val="007FA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617</Words>
  <Application>Microsoft Macintosh PowerPoint</Application>
  <PresentationFormat>On-screen Show (4:3)</PresentationFormat>
  <Paragraphs>95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Pearson</vt:lpstr>
      <vt:lpstr>Pearson Three-Tier Fonts Strategy (3T)</vt:lpstr>
      <vt:lpstr>Three-Tier Fonts Strategy Breakdown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Pearson Three-Tier Rights Strategy (3T)</dc:title>
  <dc:creator>Caputo, Laura</dc:creator>
  <cp:lastModifiedBy>Jim Byrne</cp:lastModifiedBy>
  <cp:revision>28</cp:revision>
  <dcterms:modified xsi:type="dcterms:W3CDTF">2017-07-26T19:44:24Z</dcterms:modified>
</cp:coreProperties>
</file>